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95" r:id="rId2"/>
    <p:sldId id="296" r:id="rId3"/>
    <p:sldId id="297" r:id="rId4"/>
    <p:sldId id="286" r:id="rId5"/>
    <p:sldId id="260" r:id="rId6"/>
    <p:sldId id="262" r:id="rId7"/>
    <p:sldId id="263" r:id="rId8"/>
    <p:sldId id="287" r:id="rId9"/>
    <p:sldId id="264" r:id="rId10"/>
    <p:sldId id="265" r:id="rId11"/>
    <p:sldId id="266" r:id="rId12"/>
    <p:sldId id="268" r:id="rId13"/>
    <p:sldId id="269" r:id="rId14"/>
    <p:sldId id="288" r:id="rId15"/>
    <p:sldId id="289" r:id="rId16"/>
    <p:sldId id="270" r:id="rId17"/>
    <p:sldId id="271" r:id="rId18"/>
    <p:sldId id="290" r:id="rId19"/>
    <p:sldId id="291" r:id="rId20"/>
    <p:sldId id="272" r:id="rId21"/>
    <p:sldId id="273" r:id="rId22"/>
    <p:sldId id="274" r:id="rId23"/>
    <p:sldId id="292" r:id="rId24"/>
    <p:sldId id="275" r:id="rId25"/>
    <p:sldId id="276" r:id="rId26"/>
    <p:sldId id="277" r:id="rId27"/>
    <p:sldId id="293" r:id="rId28"/>
    <p:sldId id="294" r:id="rId29"/>
    <p:sldId id="278" r:id="rId30"/>
    <p:sldId id="284" r:id="rId31"/>
    <p:sldId id="285" r:id="rId32"/>
  </p:sldIdLst>
  <p:sldSz cx="9144000" cy="6858000" type="screen4x3"/>
  <p:notesSz cx="7007225" cy="9288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7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9139" y="0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0C176559-5043-4208-A25A-E2DD3A81040F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185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12020"/>
            <a:ext cx="5605780" cy="4179808"/>
          </a:xfrm>
          <a:prstGeom prst="rect">
            <a:avLst/>
          </a:prstGeom>
        </p:spPr>
        <p:txBody>
          <a:bodyPr vert="horz" lIns="93113" tIns="46557" rIns="93113" bIns="465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2428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9139" y="8822428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F41DAFDA-CC4C-44F7-8C45-4C064EDDD0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6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AFDA-CC4C-44F7-8C45-4C064EDDD0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70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8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3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6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13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8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8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5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07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39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38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5334000" cy="1706563"/>
          </a:xfrm>
        </p:spPr>
        <p:txBody>
          <a:bodyPr/>
          <a:lstStyle/>
          <a:p>
            <a:pPr algn="ctr"/>
            <a:r>
              <a:rPr lang="en-US" b="1" cap="none" dirty="0" smtClean="0">
                <a:latin typeface="Arial Black" pitchFamily="34" charset="0"/>
              </a:rPr>
              <a:t>The History of Computers</a:t>
            </a:r>
            <a:endParaRPr lang="en-US" b="1" cap="none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429000"/>
            <a:ext cx="2209800" cy="1905000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itchFamily="34" charset="0"/>
              </a:rPr>
              <a:t>By</a:t>
            </a:r>
          </a:p>
          <a:p>
            <a:pPr algn="ctr"/>
            <a:endParaRPr lang="en-US" dirty="0" smtClean="0">
              <a:latin typeface="Arial Black" pitchFamily="34" charset="0"/>
            </a:endParaRPr>
          </a:p>
          <a:p>
            <a:pPr algn="ctr"/>
            <a:endParaRPr lang="en-US" sz="700" dirty="0" smtClean="0">
              <a:latin typeface="Arial Black" pitchFamily="34" charset="0"/>
            </a:endParaRPr>
          </a:p>
          <a:p>
            <a:pPr algn="ctr"/>
            <a:r>
              <a:rPr lang="en-US" dirty="0" smtClean="0">
                <a:latin typeface="Arial Black" pitchFamily="34" charset="0"/>
              </a:rPr>
              <a:t>Marc Kliebert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24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15200" cy="7159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P</a:t>
            </a:r>
            <a:r>
              <a:rPr lang="en-US" b="1" cap="none" dirty="0" smtClean="0">
                <a:solidFill>
                  <a:srgbClr val="000000"/>
                </a:solidFill>
                <a:latin typeface="Arial Black" pitchFamily="34" charset="0"/>
              </a:rPr>
              <a:t>re-history era</a:t>
            </a:r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0"/>
            <a:ext cx="7315200" cy="4191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In 1857, only twenty years after the invention of the telegraph, Sir Charles Wheatstone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introduced 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the first application of paper tapes as a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way to prepare, store, and transmit data. </a:t>
            </a:r>
            <a:endParaRPr lang="en-US" dirty="0">
              <a:solidFill>
                <a:srgbClr val="0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7159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P</a:t>
            </a:r>
            <a:r>
              <a:rPr lang="en-US" b="1" cap="none" dirty="0" smtClean="0">
                <a:solidFill>
                  <a:srgbClr val="000000"/>
                </a:solidFill>
                <a:latin typeface="Arial Black" pitchFamily="34" charset="0"/>
              </a:rPr>
              <a:t>re-history era</a:t>
            </a:r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81200"/>
            <a:ext cx="7543800" cy="47244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The first practical typewriting machine was conceived by three American inventors and friends, Christopher Latham Sholes, Carlos Glidden, and </a:t>
            </a:r>
            <a:r>
              <a:rPr lang="en-US" dirty="0" err="1">
                <a:solidFill>
                  <a:srgbClr val="000000"/>
                </a:solidFill>
                <a:latin typeface="Garamond" pitchFamily="18" charset="0"/>
              </a:rPr>
              <a:t>Samual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 W. Soule who spent their evenings tinkering together. </a:t>
            </a:r>
          </a:p>
          <a:p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The friends sold their design to Remington and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Sons. This resulted 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in the release of the first commercial typewriter in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1874.</a:t>
            </a:r>
            <a:endParaRPr lang="en-US" dirty="0">
              <a:solidFill>
                <a:srgbClr val="000000"/>
              </a:solidFill>
              <a:latin typeface="Garamond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T</a:t>
            </a:r>
            <a:r>
              <a:rPr lang="en-US" b="1" cap="none" dirty="0" smtClean="0">
                <a:solidFill>
                  <a:srgbClr val="000000"/>
                </a:solidFill>
                <a:latin typeface="Arial Black" pitchFamily="34" charset="0"/>
              </a:rPr>
              <a:t>he electronics era</a:t>
            </a:r>
            <a:br>
              <a:rPr lang="en-US" b="1" cap="none" dirty="0" smtClean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b="1" cap="none" dirty="0" smtClean="0">
                <a:solidFill>
                  <a:srgbClr val="000000"/>
                </a:solidFill>
                <a:latin typeface="Arial Black" pitchFamily="34" charset="0"/>
              </a:rPr>
              <a:t>1900-1964</a:t>
            </a:r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438400"/>
            <a:ext cx="64008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rgbClr val="000000"/>
                </a:solidFill>
                <a:latin typeface="Garamond" pitchFamily="18" charset="0"/>
              </a:rPr>
              <a:t>In 1926, Dr. Julius Edgar </a:t>
            </a:r>
            <a:r>
              <a:rPr lang="en-US" sz="3000" dirty="0" err="1">
                <a:solidFill>
                  <a:srgbClr val="000000"/>
                </a:solidFill>
                <a:latin typeface="Garamond" pitchFamily="18" charset="0"/>
              </a:rPr>
              <a:t>Lilienfield</a:t>
            </a:r>
            <a:r>
              <a:rPr lang="en-US" sz="3000" dirty="0">
                <a:solidFill>
                  <a:srgbClr val="000000"/>
                </a:solidFill>
                <a:latin typeface="Garamond" pitchFamily="18" charset="0"/>
              </a:rPr>
              <a:t> from New York filed for a patent on a transistor. </a:t>
            </a:r>
          </a:p>
          <a:p>
            <a:r>
              <a:rPr lang="en-US" sz="3000" dirty="0" err="1">
                <a:solidFill>
                  <a:srgbClr val="000000"/>
                </a:solidFill>
                <a:latin typeface="Garamond" pitchFamily="18" charset="0"/>
              </a:rPr>
              <a:t>Konrad</a:t>
            </a:r>
            <a:r>
              <a:rPr lang="en-US" sz="3000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Garamond" pitchFamily="18" charset="0"/>
              </a:rPr>
              <a:t>Zuse</a:t>
            </a:r>
            <a:r>
              <a:rPr lang="en-US" sz="3000" dirty="0">
                <a:solidFill>
                  <a:srgbClr val="000000"/>
                </a:solidFill>
                <a:latin typeface="Garamond" pitchFamily="18" charset="0"/>
              </a:rPr>
              <a:t>, a German engineer, completes the 1</a:t>
            </a:r>
            <a:r>
              <a:rPr lang="en-US" sz="3000" baseline="30000" dirty="0">
                <a:solidFill>
                  <a:srgbClr val="000000"/>
                </a:solidFill>
                <a:latin typeface="Garamond" pitchFamily="18" charset="0"/>
              </a:rPr>
              <a:t>st</a:t>
            </a:r>
            <a:r>
              <a:rPr lang="en-US" sz="3000" dirty="0">
                <a:solidFill>
                  <a:srgbClr val="000000"/>
                </a:solidFill>
                <a:latin typeface="Garamond" pitchFamily="18" charset="0"/>
              </a:rPr>
              <a:t> general purpose programmable calculator in 1941. </a:t>
            </a:r>
          </a:p>
          <a:p>
            <a:r>
              <a:rPr lang="en-US" sz="3000" dirty="0">
                <a:solidFill>
                  <a:srgbClr val="000000"/>
                </a:solidFill>
                <a:latin typeface="Garamond" pitchFamily="18" charset="0"/>
              </a:rPr>
              <a:t>Colossus, a British computer used for </a:t>
            </a:r>
            <a:r>
              <a:rPr lang="en-US" sz="3000" dirty="0" smtClean="0">
                <a:solidFill>
                  <a:srgbClr val="000000"/>
                </a:solidFill>
                <a:latin typeface="Garamond" pitchFamily="18" charset="0"/>
              </a:rPr>
              <a:t>code-breaking German codes, </a:t>
            </a:r>
            <a:r>
              <a:rPr lang="en-US" sz="3000" dirty="0">
                <a:solidFill>
                  <a:srgbClr val="000000"/>
                </a:solidFill>
                <a:latin typeface="Garamond" pitchFamily="18" charset="0"/>
              </a:rPr>
              <a:t>is operational by the end of 1943.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8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15200" cy="715962"/>
          </a:xfrm>
        </p:spPr>
        <p:txBody>
          <a:bodyPr/>
          <a:lstStyle/>
          <a:p>
            <a:pPr algn="ctr"/>
            <a:r>
              <a:rPr lang="en-US" b="1" cap="none" dirty="0" smtClean="0">
                <a:solidFill>
                  <a:srgbClr val="000000"/>
                </a:solidFill>
                <a:latin typeface="Arial Black" pitchFamily="34" charset="0"/>
              </a:rPr>
              <a:t>Electronic era</a:t>
            </a:r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438400"/>
            <a:ext cx="6400800" cy="38100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ENIAC (Electronic Numerical Integrator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Analyzer 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and Computer) is developed by Ballistics Research Lab in Maryland and built by the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University 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of Pennsylvania and completed in 1945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Garamond" pitchFamily="18" charset="0"/>
            </a:endParaRP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Garamond" pitchFamily="18" charset="0"/>
                <a:ea typeface="Times New Roman"/>
              </a:rPr>
              <a:t>Electro-mechanical computers ran on relays and vacuum tubes while some ran purely on mechanical internals with electric motors.</a:t>
            </a: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Garamond" pitchFamily="18" charset="0"/>
                <a:ea typeface="Times New Roman"/>
              </a:rPr>
              <a:t>The Manchester Small-Scale Experimental Machine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  <a:ea typeface="Times New Roman"/>
              </a:rPr>
              <a:t>used 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  <a:ea typeface="Times New Roman"/>
              </a:rPr>
              <a:t>random access memory (RAM).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2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762000" y="533400"/>
            <a:ext cx="7315200" cy="7159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Pictures</a:t>
            </a:r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362200"/>
            <a:ext cx="7315200" cy="4191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The Colossus				ENIAC</a:t>
            </a:r>
            <a:endParaRPr lang="en-US" dirty="0">
              <a:solidFill>
                <a:srgbClr val="000000"/>
              </a:solidFill>
              <a:latin typeface="Garamond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83904"/>
            <a:ext cx="321648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43300"/>
            <a:ext cx="27051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9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457200"/>
            <a:ext cx="7315200" cy="7159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Pictures</a:t>
            </a:r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438400"/>
            <a:ext cx="7315200" cy="4191000"/>
          </a:xfrm>
        </p:spPr>
        <p:txBody>
          <a:bodyPr/>
          <a:lstStyle/>
          <a:p>
            <a:r>
              <a:rPr lang="en-US" sz="2700" dirty="0">
                <a:solidFill>
                  <a:srgbClr val="000000"/>
                </a:solidFill>
                <a:latin typeface="Garamond" pitchFamily="18" charset="0"/>
                <a:ea typeface="Times New Roman"/>
              </a:rPr>
              <a:t>The Manchester Small-Scale Experimental Machine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56709"/>
            <a:ext cx="3614739" cy="262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1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15200" cy="715962"/>
          </a:xfrm>
        </p:spPr>
        <p:txBody>
          <a:bodyPr/>
          <a:lstStyle/>
          <a:p>
            <a:pPr algn="ctr"/>
            <a:r>
              <a:rPr lang="en-US" b="1" cap="none" dirty="0" smtClean="0">
                <a:solidFill>
                  <a:srgbClr val="000000"/>
                </a:solidFill>
                <a:latin typeface="Arial Black" pitchFamily="34" charset="0"/>
              </a:rPr>
              <a:t>Electronic era</a:t>
            </a:r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38400"/>
            <a:ext cx="6400800" cy="34290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UNIVAC 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(Universal Automatic Computer) is developed in 1951 and can store 12,000 digits in random access mercury-delay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lines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EDVAC 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(Electronic Discrete Variable Computer) is completed for the Ordinance Department in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1952.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IBM comes out with the 305 RAMAC in 1956.</a:t>
            </a:r>
            <a:endParaRPr lang="en-US" dirty="0" smtClean="0">
              <a:solidFill>
                <a:srgbClr val="0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715962"/>
          </a:xfrm>
        </p:spPr>
        <p:txBody>
          <a:bodyPr/>
          <a:lstStyle/>
          <a:p>
            <a:pPr algn="ctr"/>
            <a:r>
              <a:rPr lang="en-US" b="1" cap="none" dirty="0" smtClean="0">
                <a:solidFill>
                  <a:srgbClr val="000000"/>
                </a:solidFill>
                <a:latin typeface="Arial Black" pitchFamily="34" charset="0"/>
              </a:rPr>
              <a:t>Electronic era</a:t>
            </a:r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38400"/>
            <a:ext cx="7315200" cy="41910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Texas Instruments and Fairchild Semiconductor both announce the integrated circuit in 1959. </a:t>
            </a:r>
            <a:endParaRPr lang="en-US" dirty="0" smtClean="0">
              <a:solidFill>
                <a:srgbClr val="000000"/>
              </a:solidFill>
              <a:latin typeface="Garamond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IBM 360 is introduced in April of 1964 and quickly becomes the standard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mainframe 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computer.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It has pulled in over $100 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billion in revenue for IBM.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2" y="2400337"/>
            <a:ext cx="7315200" cy="4191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UNIVAC II				EDVAC</a:t>
            </a:r>
            <a:r>
              <a:rPr lang="en-US" dirty="0" smtClean="0">
                <a:latin typeface="Garamond" pitchFamily="18" charset="0"/>
              </a:rPr>
              <a:t>				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77120"/>
            <a:ext cx="2895600" cy="224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3438"/>
            <a:ext cx="26193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4572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 Black" pitchFamily="34" charset="0"/>
              </a:rPr>
              <a:t>Pictures</a:t>
            </a:r>
            <a:endParaRPr lang="en-US" sz="40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15200" cy="7159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Pictures</a:t>
            </a:r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362200"/>
            <a:ext cx="7315200" cy="4191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IBM 305 RAMAC			IBM 360</a:t>
            </a:r>
            <a:endParaRPr lang="en-US" dirty="0">
              <a:solidFill>
                <a:srgbClr val="000000"/>
              </a:solidFill>
              <a:latin typeface="Garamond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98558"/>
            <a:ext cx="303195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60980"/>
            <a:ext cx="3562351" cy="225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2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6400800" cy="1219200"/>
          </a:xfrm>
        </p:spPr>
        <p:txBody>
          <a:bodyPr>
            <a:noAutofit/>
          </a:bodyPr>
          <a:lstStyle/>
          <a:p>
            <a:pPr algn="ctr"/>
            <a:r>
              <a:rPr lang="en-US" sz="2800" b="1" cap="none" dirty="0" smtClean="0">
                <a:solidFill>
                  <a:srgbClr val="000000"/>
                </a:solidFill>
                <a:latin typeface="Arial Black" pitchFamily="34" charset="0"/>
              </a:rPr>
              <a:t>Important eras in the</a:t>
            </a:r>
            <a:r>
              <a:rPr lang="en-US" sz="2800" b="1" dirty="0" smtClean="0">
                <a:solidFill>
                  <a:srgbClr val="000000"/>
                </a:solidFill>
                <a:latin typeface="Arial Black" pitchFamily="34" charset="0"/>
              </a:rPr>
              <a:t> development of computers</a:t>
            </a:r>
            <a:endParaRPr lang="en-US" sz="2800" b="1" cap="none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209800"/>
            <a:ext cx="4648200" cy="4191000"/>
          </a:xfrm>
        </p:spPr>
        <p:txBody>
          <a:bodyPr/>
          <a:lstStyle/>
          <a:p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Garamond" pitchFamily="18" charset="0"/>
              </a:rPr>
              <a:t>Pre-History </a:t>
            </a:r>
          </a:p>
          <a:p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Garamond" pitchFamily="18" charset="0"/>
              </a:rPr>
              <a:t>Electronics </a:t>
            </a:r>
          </a:p>
          <a:p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Garamond" pitchFamily="18" charset="0"/>
              </a:rPr>
              <a:t>Mini </a:t>
            </a:r>
          </a:p>
          <a:p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Garamond" pitchFamily="18" charset="0"/>
              </a:rPr>
              <a:t>Micro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400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</a:t>
            </a:r>
            <a:r>
              <a:rPr lang="en-US" b="1" cap="none" dirty="0" smtClean="0">
                <a:solidFill>
                  <a:srgbClr val="000000"/>
                </a:solidFill>
              </a:rPr>
              <a:t>ini era</a:t>
            </a:r>
            <a:br>
              <a:rPr lang="en-US" b="1" cap="none" dirty="0" smtClean="0">
                <a:solidFill>
                  <a:srgbClr val="000000"/>
                </a:solidFill>
              </a:rPr>
            </a:br>
            <a:r>
              <a:rPr lang="en-US" b="1" cap="none" dirty="0" smtClean="0">
                <a:solidFill>
                  <a:srgbClr val="000000"/>
                </a:solidFill>
              </a:rPr>
              <a:t>1959 -1970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22098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The Mini Era began with the development of the integrated circuit in 1959 by Texas Instruments and Fairchild Semiconductor. </a:t>
            </a:r>
            <a:endParaRPr lang="en-US" sz="2800" dirty="0" smtClean="0">
              <a:solidFill>
                <a:srgbClr val="000000"/>
              </a:solidFill>
              <a:latin typeface="Garamond" pitchFamily="18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Garamond" pitchFamily="18" charset="0"/>
              </a:rPr>
              <a:t>The microchip is introduced in the 1960’s</a:t>
            </a:r>
            <a:endParaRPr lang="en-US" sz="2800" dirty="0">
              <a:solidFill>
                <a:srgbClr val="000000"/>
              </a:solidFill>
              <a:latin typeface="Garamond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Ivan Sutherland demonstrates a program called </a:t>
            </a:r>
            <a:r>
              <a:rPr lang="en-US" sz="2800" dirty="0" smtClean="0">
                <a:solidFill>
                  <a:srgbClr val="000000"/>
                </a:solidFill>
                <a:latin typeface="Garamond" pitchFamily="18" charset="0"/>
              </a:rPr>
              <a:t>Sketchpad </a:t>
            </a:r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on a TX-2 mainframe at MIT’s Lincoln Labs in 1962. 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15200" cy="715962"/>
          </a:xfrm>
        </p:spPr>
        <p:txBody>
          <a:bodyPr/>
          <a:lstStyle/>
          <a:p>
            <a:pPr algn="ctr"/>
            <a:r>
              <a:rPr lang="en-US" b="1" cap="none" dirty="0" smtClean="0">
                <a:solidFill>
                  <a:srgbClr val="000000"/>
                </a:solidFill>
                <a:latin typeface="Arial Black" pitchFamily="34" charset="0"/>
              </a:rPr>
              <a:t>Mini era</a:t>
            </a:r>
            <a:endParaRPr lang="en-US" b="1" cap="none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38400"/>
            <a:ext cx="6400800" cy="3352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By 1965, an integrated circuit that cost $1,000 in 1959 now costs less than $10</a:t>
            </a:r>
            <a:r>
              <a:rPr lang="en-US" sz="2800" dirty="0" smtClean="0">
                <a:solidFill>
                  <a:srgbClr val="000000"/>
                </a:solidFill>
                <a:latin typeface="Garamond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Garamond" pitchFamily="18" charset="0"/>
              </a:rPr>
              <a:t>Doug </a:t>
            </a:r>
            <a:r>
              <a:rPr lang="en-US" sz="2800" dirty="0" err="1">
                <a:solidFill>
                  <a:srgbClr val="000000"/>
                </a:solidFill>
                <a:latin typeface="Garamond" pitchFamily="18" charset="0"/>
              </a:rPr>
              <a:t>Engelbart</a:t>
            </a:r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 demonstrates a word processor in 1968. </a:t>
            </a:r>
          </a:p>
          <a:p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Also in 1968, Gordon Moore and Robert </a:t>
            </a:r>
            <a:r>
              <a:rPr lang="en-US" sz="2800" dirty="0" err="1">
                <a:solidFill>
                  <a:srgbClr val="000000"/>
                </a:solidFill>
                <a:latin typeface="Garamond" pitchFamily="18" charset="0"/>
              </a:rPr>
              <a:t>Noyce</a:t>
            </a:r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 founded a company called Intel. </a:t>
            </a:r>
          </a:p>
          <a:p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Xerox creates its Palo Alto Research Center (Xerox PARC) in 1969.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315200" cy="715962"/>
          </a:xfrm>
        </p:spPr>
        <p:txBody>
          <a:bodyPr/>
          <a:lstStyle/>
          <a:p>
            <a:pPr algn="ctr"/>
            <a:r>
              <a:rPr lang="en-US" b="1" cap="none" dirty="0" smtClean="0">
                <a:solidFill>
                  <a:srgbClr val="000000"/>
                </a:solidFill>
                <a:latin typeface="Arial Black" pitchFamily="34" charset="0"/>
              </a:rPr>
              <a:t>Mini era</a:t>
            </a:r>
            <a:endParaRPr lang="en-US" b="1" cap="none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514600"/>
            <a:ext cx="7315200" cy="419100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Fairchild Semiconductor introduces a 256-bit RAM chip in 1970. </a:t>
            </a:r>
          </a:p>
          <a:p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In late 1970 Intel introduces a </a:t>
            </a:r>
            <a:r>
              <a:rPr lang="en-US" sz="2800" dirty="0" smtClean="0">
                <a:solidFill>
                  <a:srgbClr val="000000"/>
                </a:solidFill>
                <a:latin typeface="Garamond" pitchFamily="18" charset="0"/>
              </a:rPr>
              <a:t>1KB </a:t>
            </a:r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RAM chip and the 4004, a 4-bit microprocessor. Two years later comes the 8008, an 8-bit processor.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5200" cy="7159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Pictures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6274" y="2438400"/>
            <a:ext cx="7315200" cy="4191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Microchip		The TX-2 at MIT</a:t>
            </a:r>
            <a:endParaRPr lang="en-US" dirty="0">
              <a:solidFill>
                <a:srgbClr val="000000"/>
              </a:solidFill>
              <a:latin typeface="Garamond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2419351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77565"/>
            <a:ext cx="3619500" cy="275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4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400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M</a:t>
            </a:r>
            <a:r>
              <a:rPr lang="en-US" b="1" cap="none" dirty="0" smtClean="0">
                <a:solidFill>
                  <a:srgbClr val="000000"/>
                </a:solidFill>
                <a:latin typeface="Arial Black" pitchFamily="34" charset="0"/>
              </a:rPr>
              <a:t>icro era</a:t>
            </a:r>
            <a:br>
              <a:rPr lang="en-US" b="1" cap="none" dirty="0" smtClean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b="1" cap="none" dirty="0" smtClean="0">
                <a:solidFill>
                  <a:srgbClr val="000000"/>
                </a:solidFill>
                <a:latin typeface="Arial Black" pitchFamily="34" charset="0"/>
              </a:rPr>
              <a:t>1971 - 1989</a:t>
            </a:r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057400"/>
            <a:ext cx="7315200" cy="464820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Bill Gates and Paul Allen form </a:t>
            </a:r>
            <a:r>
              <a:rPr lang="en-US" sz="2800" dirty="0" err="1">
                <a:solidFill>
                  <a:srgbClr val="000000"/>
                </a:solidFill>
                <a:latin typeface="Garamond" pitchFamily="18" charset="0"/>
              </a:rPr>
              <a:t>Traf</a:t>
            </a:r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-O-Data in 1971 to sell their computer traffic-analysis </a:t>
            </a:r>
            <a:r>
              <a:rPr lang="en-US" sz="2800" dirty="0" smtClean="0">
                <a:solidFill>
                  <a:srgbClr val="000000"/>
                </a:solidFill>
                <a:latin typeface="Garamond" pitchFamily="18" charset="0"/>
              </a:rPr>
              <a:t>systems. </a:t>
            </a:r>
            <a:endParaRPr lang="en-US" sz="2800" dirty="0">
              <a:solidFill>
                <a:srgbClr val="000000"/>
              </a:solidFill>
              <a:latin typeface="Garamond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Gary </a:t>
            </a:r>
            <a:r>
              <a:rPr lang="en-US" sz="2800" dirty="0" err="1">
                <a:solidFill>
                  <a:srgbClr val="000000"/>
                </a:solidFill>
                <a:latin typeface="Garamond" pitchFamily="18" charset="0"/>
              </a:rPr>
              <a:t>Kildall</a:t>
            </a:r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 writes PL/M, the first high-level programming language for the Intel Microprocessor</a:t>
            </a:r>
          </a:p>
          <a:p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Steve Jobs and Steve Wozniak are building and selling “blue boxes” in Southern California in 1971</a:t>
            </a:r>
          </a:p>
        </p:txBody>
      </p:sp>
    </p:spTree>
    <p:extLst>
      <p:ext uri="{BB962C8B-B14F-4D97-AF65-F5344CB8AC3E}">
        <p14:creationId xmlns:p14="http://schemas.microsoft.com/office/powerpoint/2010/main" val="34589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315200" cy="715962"/>
          </a:xfrm>
        </p:spPr>
        <p:txBody>
          <a:bodyPr/>
          <a:lstStyle/>
          <a:p>
            <a:pPr algn="ctr"/>
            <a:r>
              <a:rPr lang="en-US" b="1" cap="none" dirty="0" smtClean="0">
                <a:solidFill>
                  <a:srgbClr val="000000"/>
                </a:solidFill>
                <a:latin typeface="Arial Black" pitchFamily="34" charset="0"/>
              </a:rPr>
              <a:t>Micro era</a:t>
            </a:r>
            <a:endParaRPr lang="en-US" b="1" cap="none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0888" y="2438400"/>
            <a:ext cx="7315200" cy="419100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The floppy disk became available for use in </a:t>
            </a:r>
            <a:r>
              <a:rPr lang="en-US" sz="2800" dirty="0" smtClean="0">
                <a:solidFill>
                  <a:srgbClr val="000000"/>
                </a:solidFill>
                <a:latin typeface="Garamond" pitchFamily="18" charset="0"/>
              </a:rPr>
              <a:t>1971.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Garamond" pitchFamily="18" charset="0"/>
              </a:rPr>
              <a:t>Intel </a:t>
            </a:r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introduces the 8008, the first 8-bit microprocessor in April of 1972</a:t>
            </a:r>
            <a:r>
              <a:rPr lang="en-US" sz="2800" dirty="0" smtClean="0">
                <a:solidFill>
                  <a:srgbClr val="000000"/>
                </a:solidFill>
                <a:latin typeface="Garamond" pitchFamily="18" charset="0"/>
              </a:rPr>
              <a:t>.</a:t>
            </a:r>
          </a:p>
          <a:p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Jonathan A. Titus designs the Mark-8 and is featured in the July 1974 </a:t>
            </a:r>
            <a:r>
              <a:rPr lang="en-US" sz="2800" i="1" dirty="0">
                <a:solidFill>
                  <a:srgbClr val="000000"/>
                </a:solidFill>
                <a:latin typeface="Garamond" pitchFamily="18" charset="0"/>
              </a:rPr>
              <a:t>Radio Electronics</a:t>
            </a:r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. </a:t>
            </a:r>
          </a:p>
          <a:p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In </a:t>
            </a:r>
            <a:r>
              <a:rPr lang="en-US" sz="2800" dirty="0" smtClean="0">
                <a:solidFill>
                  <a:srgbClr val="000000"/>
                </a:solidFill>
                <a:latin typeface="Garamond" pitchFamily="18" charset="0"/>
              </a:rPr>
              <a:t>1975 </a:t>
            </a:r>
            <a:r>
              <a:rPr lang="en-US" sz="2800" i="1" dirty="0">
                <a:solidFill>
                  <a:srgbClr val="000000"/>
                </a:solidFill>
                <a:latin typeface="Garamond" pitchFamily="18" charset="0"/>
              </a:rPr>
              <a:t>Popular Electronics </a:t>
            </a:r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features the MITS Altair </a:t>
            </a:r>
            <a:r>
              <a:rPr lang="en-US" sz="2800" dirty="0" smtClean="0">
                <a:solidFill>
                  <a:srgbClr val="000000"/>
                </a:solidFill>
                <a:latin typeface="Garamond" pitchFamily="18" charset="0"/>
              </a:rPr>
              <a:t>8800. This was called the first personal computer.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315200" cy="715962"/>
          </a:xfrm>
        </p:spPr>
        <p:txBody>
          <a:bodyPr/>
          <a:lstStyle/>
          <a:p>
            <a:pPr algn="ctr"/>
            <a:r>
              <a:rPr lang="en-US" b="1" cap="none" dirty="0" smtClean="0">
                <a:solidFill>
                  <a:srgbClr val="000000"/>
                </a:solidFill>
                <a:latin typeface="Arial Black" pitchFamily="34" charset="0"/>
              </a:rPr>
              <a:t>Micro era</a:t>
            </a:r>
            <a:endParaRPr lang="en-US" b="1" cap="none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362200"/>
            <a:ext cx="6400800" cy="3429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Garamond" pitchFamily="18" charset="0"/>
              </a:rPr>
              <a:t>Paul Allen and Bill Gates develop BASIC for the Altair 8800. Microsoft is born</a:t>
            </a:r>
            <a:r>
              <a:rPr lang="en-US" sz="2400" dirty="0" smtClean="0">
                <a:solidFill>
                  <a:srgbClr val="000000"/>
                </a:solidFill>
                <a:latin typeface="Garamond" pitchFamily="18" charset="0"/>
              </a:rPr>
              <a:t>!</a:t>
            </a:r>
          </a:p>
          <a:p>
            <a:r>
              <a:rPr lang="en-US" sz="2400" dirty="0">
                <a:solidFill>
                  <a:srgbClr val="000000"/>
                </a:solidFill>
                <a:latin typeface="Garamond" pitchFamily="18" charset="0"/>
              </a:rPr>
              <a:t>Apple is selling its Apple II for $1,195, including 16K of RAM but no monitor by 1977. </a:t>
            </a:r>
          </a:p>
          <a:p>
            <a:r>
              <a:rPr lang="en-US" sz="2400" dirty="0">
                <a:solidFill>
                  <a:srgbClr val="000000"/>
                </a:solidFill>
                <a:latin typeface="Garamond" pitchFamily="18" charset="0"/>
              </a:rPr>
              <a:t>Software Arts develops the first spreadsheet </a:t>
            </a:r>
            <a:r>
              <a:rPr lang="en-US" sz="2400" dirty="0" smtClean="0">
                <a:solidFill>
                  <a:srgbClr val="000000"/>
                </a:solidFill>
                <a:latin typeface="Garamond" pitchFamily="18" charset="0"/>
              </a:rPr>
              <a:t>program called VisiCalc. </a:t>
            </a:r>
            <a:r>
              <a:rPr lang="en-US" sz="2400" dirty="0">
                <a:solidFill>
                  <a:srgbClr val="000000"/>
                </a:solidFill>
                <a:latin typeface="Garamond" pitchFamily="18" charset="0"/>
              </a:rPr>
              <a:t>by the spring of </a:t>
            </a:r>
            <a:r>
              <a:rPr lang="en-US" sz="2400" dirty="0" smtClean="0">
                <a:solidFill>
                  <a:srgbClr val="000000"/>
                </a:solidFill>
                <a:latin typeface="Garamond" pitchFamily="18" charset="0"/>
              </a:rPr>
              <a:t>1979, </a:t>
            </a:r>
            <a:r>
              <a:rPr lang="en-US" sz="2400" dirty="0">
                <a:solidFill>
                  <a:srgbClr val="000000"/>
                </a:solidFill>
                <a:latin typeface="Garamond" pitchFamily="18" charset="0"/>
              </a:rPr>
              <a:t>500 copies a</a:t>
            </a:r>
            <a:r>
              <a:rPr lang="en-US" sz="2400" dirty="0" smtClean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Garamond" pitchFamily="18" charset="0"/>
              </a:rPr>
              <a:t>month are shipped in </a:t>
            </a:r>
            <a:r>
              <a:rPr lang="en-US" sz="2400" dirty="0" smtClean="0">
                <a:solidFill>
                  <a:srgbClr val="000000"/>
                </a:solidFill>
                <a:latin typeface="Garamond" pitchFamily="18" charset="0"/>
              </a:rPr>
              <a:t>will increase to 12,000 </a:t>
            </a:r>
            <a:r>
              <a:rPr lang="en-US" sz="2400" dirty="0">
                <a:solidFill>
                  <a:srgbClr val="000000"/>
                </a:solidFill>
                <a:latin typeface="Garamond" pitchFamily="18" charset="0"/>
              </a:rPr>
              <a:t>per month by 1981.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315200" cy="7159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Pictures</a:t>
            </a:r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057400"/>
            <a:ext cx="7315200" cy="4724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The blue box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built 				             by Steve Wozniak. 			BASIC</a:t>
            </a:r>
            <a:endParaRPr lang="en-US" dirty="0">
              <a:solidFill>
                <a:srgbClr val="000000"/>
              </a:solidFill>
              <a:latin typeface="Garamond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68613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01988"/>
            <a:ext cx="3333751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315200" cy="7159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Pictures</a:t>
            </a:r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2438400"/>
            <a:ext cx="7412277" cy="44196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The Apple II				</a:t>
            </a:r>
            <a:r>
              <a:rPr lang="en-US" sz="3600" dirty="0" smtClean="0">
                <a:solidFill>
                  <a:srgbClr val="000000"/>
                </a:solidFill>
                <a:latin typeface="Garamond" pitchFamily="18" charset="0"/>
              </a:rPr>
              <a:t>VisiCalc</a:t>
            </a:r>
            <a:endParaRPr lang="en-US" sz="3600" dirty="0">
              <a:solidFill>
                <a:srgbClr val="000000"/>
              </a:solidFill>
              <a:latin typeface="Garamond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467100"/>
            <a:ext cx="34861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07" y="3429000"/>
            <a:ext cx="36671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1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315200" cy="715962"/>
          </a:xfrm>
        </p:spPr>
        <p:txBody>
          <a:bodyPr/>
          <a:lstStyle/>
          <a:p>
            <a:pPr algn="ctr"/>
            <a:r>
              <a:rPr lang="en-US" b="1" cap="none" dirty="0" smtClean="0">
                <a:solidFill>
                  <a:srgbClr val="000000"/>
                </a:solidFill>
                <a:latin typeface="Arial Black" pitchFamily="34" charset="0"/>
              </a:rPr>
              <a:t>Micro era</a:t>
            </a:r>
            <a:endParaRPr lang="en-US" b="1" cap="none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438400"/>
            <a:ext cx="6553200" cy="4114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By 1980 Apple has captured 50% of the personal computer market</a:t>
            </a:r>
            <a:r>
              <a:rPr lang="en-US" sz="2800" dirty="0" smtClean="0">
                <a:solidFill>
                  <a:srgbClr val="000000"/>
                </a:solidFill>
                <a:latin typeface="Garamond" pitchFamily="18" charset="0"/>
              </a:rPr>
              <a:t>.</a:t>
            </a:r>
          </a:p>
          <a:p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In 1980 Microsoft is approached by IBM to develop BASIC for its personal computer project. The IBM PC is released in August, 1981. </a:t>
            </a:r>
          </a:p>
          <a:p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The Apple Macintosh, featuring a simple graphical interface using the 8-MHz, 32-bit Motorola 68000 </a:t>
            </a:r>
            <a:r>
              <a:rPr lang="en-US" sz="2800" dirty="0" smtClean="0">
                <a:solidFill>
                  <a:srgbClr val="000000"/>
                </a:solidFill>
                <a:latin typeface="Garamond" pitchFamily="18" charset="0"/>
              </a:rPr>
              <a:t>CPU debuts </a:t>
            </a:r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in 1984. </a:t>
            </a:r>
            <a:endParaRPr lang="en-US" sz="2800" dirty="0" smtClean="0">
              <a:solidFill>
                <a:srgbClr val="000000"/>
              </a:solidFill>
              <a:latin typeface="Garamond" pitchFamily="18" charset="0"/>
            </a:endParaRPr>
          </a:p>
          <a:p>
            <a:endParaRPr lang="en-US" sz="2800" dirty="0">
              <a:latin typeface="Garamond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4008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 Black" pitchFamily="34" charset="0"/>
              </a:rPr>
              <a:t>PRE-HISTORY ERA</a:t>
            </a:r>
            <a:br>
              <a:rPr lang="en-US" sz="3200" b="1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sz="3200" b="1" dirty="0" smtClean="0">
                <a:solidFill>
                  <a:srgbClr val="000000"/>
                </a:solidFill>
                <a:latin typeface="Arial Black" pitchFamily="34" charset="0"/>
              </a:rPr>
              <a:t> 4th </a:t>
            </a:r>
            <a:r>
              <a:rPr lang="en-US" sz="3200" b="1" dirty="0">
                <a:solidFill>
                  <a:srgbClr val="000000"/>
                </a:solidFill>
                <a:latin typeface="Arial Black" pitchFamily="34" charset="0"/>
              </a:rPr>
              <a:t>century B.C. to </a:t>
            </a:r>
            <a:r>
              <a:rPr lang="en-US" sz="3200" b="1" dirty="0" smtClean="0">
                <a:solidFill>
                  <a:srgbClr val="000000"/>
                </a:solidFill>
                <a:latin typeface="Arial Black" pitchFamily="34" charset="0"/>
              </a:rPr>
              <a:t>1930s</a:t>
            </a:r>
            <a:endParaRPr lang="en-US" sz="32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7239000" cy="50292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The abacus is believed to have been invented in 4</a:t>
            </a:r>
            <a:r>
              <a:rPr lang="en-US" baseline="30000" dirty="0">
                <a:solidFill>
                  <a:srgbClr val="000000"/>
                </a:solidFill>
                <a:latin typeface="Garamond" pitchFamily="18" charset="0"/>
              </a:rPr>
              <a:t>th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 century B.C. </a:t>
            </a:r>
          </a:p>
          <a:p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The </a:t>
            </a:r>
            <a:r>
              <a:rPr lang="en-US" dirty="0" err="1">
                <a:solidFill>
                  <a:srgbClr val="000000"/>
                </a:solidFill>
                <a:latin typeface="Garamond" pitchFamily="18" charset="0"/>
              </a:rPr>
              <a:t>Antikythera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 mechanism, a device used for registering and predicting the motion of the stars and planets, is dated to 1</a:t>
            </a:r>
            <a:r>
              <a:rPr lang="en-US" baseline="30000" dirty="0">
                <a:solidFill>
                  <a:srgbClr val="000000"/>
                </a:solidFill>
                <a:latin typeface="Garamond" pitchFamily="18" charset="0"/>
              </a:rPr>
              <a:t>st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 century B.C. </a:t>
            </a:r>
          </a:p>
          <a:p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Arabic numerals were introduced in Europe in the 8</a:t>
            </a:r>
            <a:r>
              <a:rPr lang="en-US" baseline="30000" dirty="0">
                <a:solidFill>
                  <a:srgbClr val="000000"/>
                </a:solidFill>
                <a:latin typeface="Garamond" pitchFamily="18" charset="0"/>
              </a:rPr>
              <a:t>th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 and 9</a:t>
            </a:r>
            <a:r>
              <a:rPr lang="en-US" baseline="30000" dirty="0">
                <a:solidFill>
                  <a:srgbClr val="000000"/>
                </a:solidFill>
                <a:latin typeface="Garamond" pitchFamily="18" charset="0"/>
              </a:rPr>
              <a:t>th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 century A.D. and was used until the 17</a:t>
            </a:r>
            <a:r>
              <a:rPr lang="en-US" baseline="30000" dirty="0">
                <a:solidFill>
                  <a:srgbClr val="000000"/>
                </a:solidFill>
                <a:latin typeface="Garamond" pitchFamily="18" charset="0"/>
              </a:rPr>
              <a:t>th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 century.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315200" cy="715962"/>
          </a:xfrm>
        </p:spPr>
        <p:txBody>
          <a:bodyPr/>
          <a:lstStyle/>
          <a:p>
            <a:pPr algn="ctr"/>
            <a:r>
              <a:rPr lang="en-US" b="1" cap="none" dirty="0" smtClean="0">
                <a:solidFill>
                  <a:srgbClr val="000000"/>
                </a:solidFill>
                <a:latin typeface="Arial Black" pitchFamily="34" charset="0"/>
              </a:rPr>
              <a:t>Work cited</a:t>
            </a:r>
            <a:endParaRPr lang="en-US" b="1" cap="none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362200"/>
            <a:ext cx="7315200" cy="4191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http://sixrevisions.com/resources/the-history-of-computers-in-a-nutshell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/</a:t>
            </a:r>
          </a:p>
          <a:p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http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://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classicgames.about.com/od/history/p/Pong-The-First-Video-Game-Megahit.htm</a:t>
            </a:r>
          </a:p>
          <a:p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Galas, Judith C. Computers and the Internet. San Diego, CA: </a:t>
            </a:r>
            <a:r>
              <a:rPr lang="en-US" dirty="0" err="1">
                <a:solidFill>
                  <a:srgbClr val="000000"/>
                </a:solidFill>
                <a:latin typeface="Garamond" pitchFamily="18" charset="0"/>
              </a:rPr>
              <a:t>Greenhaven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, 2001.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Print</a:t>
            </a:r>
            <a:endParaRPr lang="en-US" dirty="0">
              <a:solidFill>
                <a:srgbClr val="0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315200" cy="715962"/>
          </a:xfrm>
        </p:spPr>
        <p:txBody>
          <a:bodyPr/>
          <a:lstStyle/>
          <a:p>
            <a:pPr algn="ctr"/>
            <a:r>
              <a:rPr lang="en-US" b="1" cap="none" dirty="0" smtClean="0">
                <a:solidFill>
                  <a:srgbClr val="000000"/>
                </a:solidFill>
                <a:latin typeface="Arial Black" pitchFamily="34" charset="0"/>
              </a:rPr>
              <a:t>Work cited</a:t>
            </a:r>
            <a:endParaRPr lang="en-US" b="1" cap="none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09800"/>
            <a:ext cx="6629400" cy="4419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http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://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inventors.about.com/od/computersandinternet/a/Ibm-Pc.htm</a:t>
            </a:r>
          </a:p>
          <a:p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http://www.pbs.org/nerds/timeline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/</a:t>
            </a:r>
          </a:p>
          <a:p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http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://personalpages.manchester.ac.uk/staff/m.dodge/cybergeography//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atlas/historical.html</a:t>
            </a:r>
          </a:p>
          <a:p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http://www.computerhistory.org/</a:t>
            </a:r>
          </a:p>
          <a:p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Timeline of Computer History. </a:t>
            </a:r>
            <a:r>
              <a:rPr lang="en-US" dirty="0" err="1">
                <a:solidFill>
                  <a:srgbClr val="000000"/>
                </a:solidFill>
                <a:latin typeface="Garamond" pitchFamily="18" charset="0"/>
              </a:rPr>
              <a:t>eLibrary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. Web. 28 Oct. 2012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http://www.crystalgraphics.com/powerpoint/Templates.Search.Details.asp?product=Computers_0803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35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15200" cy="7159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Pictures</a:t>
            </a:r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380384"/>
            <a:ext cx="7315200" cy="4191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Abacus</a:t>
            </a:r>
            <a:r>
              <a:rPr lang="en-US" dirty="0" smtClean="0">
                <a:latin typeface="Garamond" pitchFamily="18" charset="0"/>
              </a:rPr>
              <a:t>		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 	</a:t>
            </a:r>
            <a:r>
              <a:rPr lang="en-US" dirty="0" err="1" smtClean="0">
                <a:solidFill>
                  <a:srgbClr val="000000"/>
                </a:solidFill>
                <a:latin typeface="Garamond" pitchFamily="18" charset="0"/>
              </a:rPr>
              <a:t>Antikythera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					mechanism fragment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18684"/>
            <a:ext cx="28194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18684"/>
            <a:ext cx="28575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8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7159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P</a:t>
            </a:r>
            <a:r>
              <a:rPr lang="en-US" b="1" cap="none" dirty="0" smtClean="0">
                <a:solidFill>
                  <a:srgbClr val="000000"/>
                </a:solidFill>
                <a:latin typeface="Arial Black" pitchFamily="34" charset="0"/>
              </a:rPr>
              <a:t>re-history era</a:t>
            </a:r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057400"/>
            <a:ext cx="7239000" cy="40386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John Napier of Scotland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invented 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logs in 1614 to allow multiplication and division to be converted to addition and subtraction. </a:t>
            </a:r>
          </a:p>
          <a:p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Wilhelm </a:t>
            </a:r>
            <a:r>
              <a:rPr lang="en-US" dirty="0" err="1" smtClean="0">
                <a:solidFill>
                  <a:srgbClr val="000000"/>
                </a:solidFill>
                <a:latin typeface="Garamond" pitchFamily="18" charset="0"/>
              </a:rPr>
              <a:t>Schickard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 built 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a mechanical calculator in 1623 with a 6-digit capacity. The machine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did work but it 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never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made 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it beyond the prototype stage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315200" cy="7159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P</a:t>
            </a:r>
            <a:r>
              <a:rPr lang="en-US" b="1" cap="none" dirty="0" smtClean="0">
                <a:solidFill>
                  <a:srgbClr val="000000"/>
                </a:solidFill>
                <a:latin typeface="Arial Black" pitchFamily="34" charset="0"/>
              </a:rPr>
              <a:t>re-history era</a:t>
            </a:r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133600"/>
            <a:ext cx="6400800" cy="4191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Leonardo Da Vinci is now given credit for building the first mechanical calculator around 1500. Evidence of Da Vinci’s machine was not found until papers were discovered in 1967. </a:t>
            </a:r>
          </a:p>
          <a:p>
            <a:r>
              <a:rPr lang="en-US" dirty="0" err="1">
                <a:solidFill>
                  <a:srgbClr val="000000"/>
                </a:solidFill>
                <a:latin typeface="Garamond" pitchFamily="18" charset="0"/>
              </a:rPr>
              <a:t>Blaise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 Pascal builds a mechanical calculator in 1642 with an 8-digit capacity.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315200" cy="7159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P</a:t>
            </a:r>
            <a:r>
              <a:rPr lang="en-US" b="1" cap="none" dirty="0" smtClean="0">
                <a:solidFill>
                  <a:srgbClr val="000000"/>
                </a:solidFill>
                <a:latin typeface="Arial Black" pitchFamily="34" charset="0"/>
              </a:rPr>
              <a:t>re-history era</a:t>
            </a:r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981200"/>
            <a:ext cx="64008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Charles Babbage designs a “Difference Engine” in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1823 with 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a massive calculator designed to print astronomical tables. The British government cancelled the project in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1842 </a:t>
            </a:r>
          </a:p>
          <a:p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Augusta 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Ada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Byron worked 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with Babbage and created a program for the Analytical Engine. Ada is now credited as being the 1</a:t>
            </a:r>
            <a:r>
              <a:rPr lang="en-US" baseline="30000" dirty="0">
                <a:solidFill>
                  <a:srgbClr val="000000"/>
                </a:solidFill>
                <a:latin typeface="Garamond" pitchFamily="18" charset="0"/>
              </a:rPr>
              <a:t>st</a:t>
            </a: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 computer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programmer</a:t>
            </a:r>
            <a:r>
              <a:rPr lang="en-US" dirty="0" smtClean="0">
                <a:latin typeface="Garamond" pitchFamily="18" charset="0"/>
              </a:rPr>
              <a:t>.</a:t>
            </a:r>
            <a:endParaRPr lang="en-US" dirty="0">
              <a:latin typeface="Garamond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886691" y="489383"/>
            <a:ext cx="7315200" cy="7159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Pictures</a:t>
            </a:r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0"/>
            <a:ext cx="7315200" cy="4191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Difference Engine 	        </a:t>
            </a:r>
            <a:r>
              <a:rPr lang="en-US" sz="3000" dirty="0" smtClean="0">
                <a:solidFill>
                  <a:srgbClr val="000000"/>
                </a:solidFill>
                <a:latin typeface="Garamond" pitchFamily="18" charset="0"/>
              </a:rPr>
              <a:t>Analytical Engine</a:t>
            </a:r>
            <a:endParaRPr lang="en-US" dirty="0">
              <a:solidFill>
                <a:srgbClr val="000000"/>
              </a:solidFill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3048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41" y="3978058"/>
            <a:ext cx="30099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1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15200" cy="7159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Black" pitchFamily="34" charset="0"/>
              </a:rPr>
              <a:t>P</a:t>
            </a:r>
            <a:r>
              <a:rPr lang="en-US" b="1" cap="none" dirty="0" smtClean="0">
                <a:solidFill>
                  <a:srgbClr val="000000"/>
                </a:solidFill>
                <a:latin typeface="Arial Black" pitchFamily="34" charset="0"/>
              </a:rPr>
              <a:t>re-history era</a:t>
            </a:r>
            <a:endParaRPr lang="en-US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438400"/>
            <a:ext cx="6400800" cy="411480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Samuel Morse invents the Electric Telegraph in 1837. </a:t>
            </a:r>
          </a:p>
          <a:p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George Boole invents Boolean Algebra in the late 1840s. Boolean Algebra was destined to remain largely unknown and unused for the better part of a century, until a young student called Claude E. Shannon recognized its relevance to electronics design.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">
      <a:dk1>
        <a:srgbClr val="5F5F5F"/>
      </a:dk1>
      <a:lt1>
        <a:srgbClr val="FFFFFF"/>
      </a:lt1>
      <a:dk2>
        <a:srgbClr val="5F5F5F"/>
      </a:dk2>
      <a:lt2>
        <a:srgbClr val="003DAC"/>
      </a:lt2>
      <a:accent1>
        <a:srgbClr val="116FE6"/>
      </a:accent1>
      <a:accent2>
        <a:srgbClr val="3CA6FA"/>
      </a:accent2>
      <a:accent3>
        <a:srgbClr val="FFFFFF"/>
      </a:accent3>
      <a:accent4>
        <a:srgbClr val="505050"/>
      </a:accent4>
      <a:accent5>
        <a:srgbClr val="AABBF0"/>
      </a:accent5>
      <a:accent6>
        <a:srgbClr val="3596E3"/>
      </a:accent6>
      <a:hlink>
        <a:srgbClr val="26C0FA"/>
      </a:hlink>
      <a:folHlink>
        <a:srgbClr val="CFCFC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183</TotalTime>
  <Words>1081</Words>
  <Application>Microsoft Office PowerPoint</Application>
  <PresentationFormat>On-screen Show (4:3)</PresentationFormat>
  <Paragraphs>105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Theme3</vt:lpstr>
      <vt:lpstr>The History of Computers</vt:lpstr>
      <vt:lpstr>Important eras in the development of computers</vt:lpstr>
      <vt:lpstr>PRE-HISTORY ERA  4th century B.C. to 1930s</vt:lpstr>
      <vt:lpstr>Pictures</vt:lpstr>
      <vt:lpstr>Pre-history era</vt:lpstr>
      <vt:lpstr>Pre-history era</vt:lpstr>
      <vt:lpstr>Pre-history era</vt:lpstr>
      <vt:lpstr>Pictures</vt:lpstr>
      <vt:lpstr>Pre-history era</vt:lpstr>
      <vt:lpstr>Pre-history era</vt:lpstr>
      <vt:lpstr>Pre-history era</vt:lpstr>
      <vt:lpstr>The electronics era 1900-1964</vt:lpstr>
      <vt:lpstr>Electronic era</vt:lpstr>
      <vt:lpstr>Pictures</vt:lpstr>
      <vt:lpstr>Pictures</vt:lpstr>
      <vt:lpstr>Electronic era</vt:lpstr>
      <vt:lpstr>Electronic era</vt:lpstr>
      <vt:lpstr>PowerPoint Presentation</vt:lpstr>
      <vt:lpstr>Pictures</vt:lpstr>
      <vt:lpstr>Mini era 1959 -1970</vt:lpstr>
      <vt:lpstr>Mini era</vt:lpstr>
      <vt:lpstr>Mini era</vt:lpstr>
      <vt:lpstr>Pictures</vt:lpstr>
      <vt:lpstr>Micro era 1971 - 1989</vt:lpstr>
      <vt:lpstr>Micro era</vt:lpstr>
      <vt:lpstr>Micro era</vt:lpstr>
      <vt:lpstr>Pictures</vt:lpstr>
      <vt:lpstr>Pictures</vt:lpstr>
      <vt:lpstr>Micro era</vt:lpstr>
      <vt:lpstr>Work cited</vt:lpstr>
      <vt:lpstr>Work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Computers</dc:title>
  <dc:creator>Windows User</dc:creator>
  <cp:lastModifiedBy>Windows User</cp:lastModifiedBy>
  <cp:revision>31</cp:revision>
  <dcterms:created xsi:type="dcterms:W3CDTF">2013-02-19T14:38:18Z</dcterms:created>
  <dcterms:modified xsi:type="dcterms:W3CDTF">2013-02-21T17:53:20Z</dcterms:modified>
</cp:coreProperties>
</file>